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9" r:id="rId12"/>
    <p:sldId id="270" r:id="rId13"/>
    <p:sldId id="271" r:id="rId14"/>
    <p:sldId id="272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0B070B-A706-4158-9860-DEC82EBC92C1}" v="5" dt="2026-09-08T07:02:08.3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9" d="100"/>
          <a:sy n="69" d="100"/>
        </p:scale>
        <p:origin x="56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FI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83C3C-34E0-45EC-BBA0-CC8F7F8A1042}" type="datetimeFigureOut">
              <a:rPr lang="sv-FI" smtClean="0"/>
              <a:t>11-09-2026</a:t>
            </a:fld>
            <a:endParaRPr lang="sv-FI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FI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FI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0C06E-489A-41F2-9870-E68B46C5063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519428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46A587-FA89-89CF-E7F0-ACDE6E0371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CF43F0-DE73-3C95-A7C7-170975160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FI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3EA5A6D-F75E-46A2-4AB2-94C5F4169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7C418-884D-4E90-BC9E-CFEB9FD46E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9B693A9-B7F6-2776-DC98-23CF839F5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068C33-EC2D-35AD-385E-1E14C8BE0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99460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E53296-821D-20BE-1131-E8F17BE8A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8A519E-5022-3E6E-071B-48F7D3821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A8C215-36EC-D5E2-795D-327DE489E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3C9E7AA-32D2-2C09-7A40-ABD2DAE2D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17041B8-9550-1164-C678-BFA81C590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718433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19D02C-4BD3-CBE7-6F6F-1F2BF3D5F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6E8492-D147-BE06-C34F-E7D6CF131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CF5BEF-3114-CAB9-E26B-80F046C77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F28FC-7392-44A4-9F22-86C2F5F0D48C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36C2330-8756-749A-E119-765202C9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68B048-D0B8-1292-3430-E6F9201CA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00915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2D9FC3-5CEF-7B6A-91DA-BC70928E4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9490A2E-6DC4-6921-5BEA-9F1BA7F67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4B162C6-D718-FBBB-BB5F-9391D6182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0A7CB41-4C9B-4CD4-4DAE-10477FF8C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43BC4-28B2-4DD8-9099-C3E3CD9AA26C}" type="datetime1">
              <a:rPr lang="sv-FI" smtClean="0"/>
              <a:t>11-09-2026</a:t>
            </a:fld>
            <a:endParaRPr lang="sv-FI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9494C1F-18A7-A504-DEBA-FEDC2044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ECA701B-83D8-894C-1B3A-BD319267F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859307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36E09B-4479-2637-94D5-E8083B6AB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D2669E4-F7C3-1BF4-332D-C3CE7501A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A3ABF7C-2309-8901-E1ED-B4AB43366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45803F5-6380-9B33-8D1F-BECF2EDEDC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1D01B92-BDED-C594-872E-30EA2A11F3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3A18DAB-B890-9C33-12AA-380CBC3B3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8C233-8DE7-41F9-AC13-595DA809FA25}" type="datetime1">
              <a:rPr lang="sv-FI" smtClean="0"/>
              <a:t>11-09-2026</a:t>
            </a:fld>
            <a:endParaRPr lang="sv-FI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6508B6B-61FF-F82B-61B6-2C35B8CE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D600D3A-838D-8415-7743-06E76BA5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662212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98F6DB-3EB8-1C88-46C2-CDCB8CA41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9AEFB6-E7BC-2569-8970-1A371CC25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777D-717E-4347-8BF8-8BA3EAC06785}" type="datetime1">
              <a:rPr lang="sv-FI" smtClean="0"/>
              <a:t>11-09-2026</a:t>
            </a:fld>
            <a:endParaRPr lang="sv-FI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C2EC501-73C7-4899-1F78-EF18136BC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3AD408F-BCFE-E478-1E6A-D5774D444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108085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289C2CC-9AAE-A310-AE30-97C35614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03B05-8C04-46CF-89BC-C7366CB6B612}" type="datetime1">
              <a:rPr lang="sv-FI" smtClean="0"/>
              <a:t>11-09-2026</a:t>
            </a:fld>
            <a:endParaRPr lang="sv-FI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1D1A733-8D57-0EA8-D6DB-7FC5CEEE9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3353874-CFB7-D9F6-3767-9BE08BEE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899496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ECCB32-586E-9674-F7BE-C42ED5382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AF3AB9-1663-D377-E25C-418A4CFDC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85CE090-922A-47A9-CA7B-5F4F792FC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A66435B-85E3-4BF5-3FC7-CE041E7AE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202D3-E933-4FCB-A765-925D0F0775A1}" type="datetime1">
              <a:rPr lang="sv-FI" smtClean="0"/>
              <a:t>11-09-2026</a:t>
            </a:fld>
            <a:endParaRPr lang="sv-FI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1DAF961-A007-EADA-50D1-EB66EED75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43F9CB8-0B0E-5B1B-D0F0-758A9438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463575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9FE20F-DB70-8DEC-D499-62666385E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0E2BBEC-0DCA-72F5-9FDF-F3D0EBE6AA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FI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7582108-F9D5-9B1E-B256-5130ABF27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44ECD07-3B47-793A-6D6F-FC7FB1AAB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D88FC-451C-4A9D-B196-BA00F34563F7}" type="datetime1">
              <a:rPr lang="sv-FI" smtClean="0"/>
              <a:t>11-09-2026</a:t>
            </a:fld>
            <a:endParaRPr lang="sv-FI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977A74E-4CAA-D5C3-757C-D75D150D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B76754C-9B5E-EB11-7F82-C97E9CBC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634553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711985-377B-6309-0866-047AB421B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4D972D4-8266-BE3A-539D-782D23F0EC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44515DE-ABAB-8513-0E8A-80F4B9A55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0D268-D8C0-4E50-8BD5-1035251E6EC6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3CA1866-72BE-5725-ABA0-60B4FF0E0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021B7A8-A8DB-5C3E-0872-925323E4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57600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1945E9C-2059-1641-BF3B-9BEBF6FC45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1F93F68-A5E3-851E-AAA9-8018736D4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7D03C43-BE4B-8FA0-30C3-32EB76720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815A-2882-45F2-B9AB-DF50359A05FA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460FEA2-26FB-AD37-DE27-50D6F01F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7110307-1E77-28D5-EBC7-075260F49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644424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96AB26E-0BDB-2988-76BC-A3CE79BAD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2805D5D-C480-4F96-E84E-E9C909F9E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5F81FD9-1CD6-9E2C-87F1-58B81741C3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D62270-222A-43F1-9820-8AF9379040C4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A9F9E88-4764-FEDD-B94C-A450352746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sv-FI"/>
              <a:t>Tom Nyman, Borgå Gymnasium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04EFA4-E564-561B-4ECA-D10651E42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263B55-D57A-49C2-B7AE-D23E6F47AA20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42359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lioppilastutkinto.fi/sv/webbtjanster/begaran-om-omprovning" TargetMode="External"/><Relationship Id="rId2" Type="http://schemas.openxmlformats.org/officeDocument/2006/relationships/hyperlink" Target="https://www.ylioppilastutkinto.fi/sv/utforandet-av-examen/beskrivningar-av-goda-sva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BBC55D-8737-A647-45A2-718BB3E052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FI" dirty="0"/>
              <a:t>Studentskrivningar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355CEDC-54AB-7012-07DA-1CEC45D7B0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FI" dirty="0"/>
              <a:t>Information för examinander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B3168E-233C-8E50-9ED9-EE94CFC27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260B7-3E56-4070-BE57-A332594AA7C1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1EBAEE4-0C53-17EA-7592-9515A39D9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7F6A4A6-E7D3-0459-EA65-76741480C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053" y="0"/>
            <a:ext cx="3140074" cy="3140074"/>
          </a:xfrm>
          <a:prstGeom prst="rect">
            <a:avLst/>
          </a:prstGeom>
        </p:spPr>
      </p:pic>
      <p:pic>
        <p:nvPicPr>
          <p:cNvPr id="7" name="Bildobjekt 6" descr="Borgå Gymnasium | Porvoo">
            <a:extLst>
              <a:ext uri="{FF2B5EF4-FFF2-40B4-BE49-F238E27FC236}">
                <a16:creationId xmlns:a16="http://schemas.microsoft.com/office/drawing/2014/main" id="{CEFC3BC5-F059-DDB9-F3CF-1FCA58B3C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85487"/>
            <a:ext cx="2018001" cy="201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20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36F5FB-2D7B-A4E7-2E51-A0C7F7D62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Att tänka på hemma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BD7FC65-B921-9092-9CB2-8815EE6A4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FI" dirty="0"/>
              <a:t>Klä dig varmt (tröja, yllesockor, sittunderlag) </a:t>
            </a:r>
            <a:br>
              <a:rPr lang="sv-FI" dirty="0"/>
            </a:br>
            <a:r>
              <a:rPr lang="sv-FI" sz="2400" dirty="0"/>
              <a:t>– inga texter på kläderna (om det finns ska det tejpas osynligt)</a:t>
            </a:r>
          </a:p>
          <a:p>
            <a:r>
              <a:rPr lang="sv-FI" dirty="0"/>
              <a:t>Packa med lunchbox och mellanmål och vattenflaska</a:t>
            </a:r>
            <a:br>
              <a:rPr lang="sv-FI" dirty="0"/>
            </a:br>
            <a:r>
              <a:rPr lang="sv-FI" sz="2400" dirty="0"/>
              <a:t>- maten ska helst vara packad i genomskinliga burkar eller burkar med genomskinligt lock – locken måste öppnas så att övervakaren kan se vad som finns inuti burken</a:t>
            </a:r>
            <a:br>
              <a:rPr lang="sv-FI" sz="2400" dirty="0"/>
            </a:br>
            <a:r>
              <a:rPr lang="sv-FI" sz="2400" dirty="0"/>
              <a:t>- om du tänker ta med dig flaskor eller burkar med text bör de tejpas</a:t>
            </a:r>
          </a:p>
          <a:p>
            <a:r>
              <a:rPr lang="sv-FI" dirty="0"/>
              <a:t>Kontrollera att du har med dig:</a:t>
            </a:r>
            <a:br>
              <a:rPr lang="sv-FI" dirty="0"/>
            </a:br>
            <a:r>
              <a:rPr lang="sv-FI" dirty="0"/>
              <a:t>dator, datorladdare, hörlurar utan </a:t>
            </a:r>
            <a:r>
              <a:rPr lang="sv-FI" dirty="0" err="1"/>
              <a:t>bluetooth</a:t>
            </a:r>
            <a:r>
              <a:rPr lang="sv-FI" dirty="0"/>
              <a:t>-möjlighet, penna, eventuellt trådförsedd mus</a:t>
            </a:r>
          </a:p>
          <a:p>
            <a:pPr marL="0" indent="0">
              <a:buNone/>
            </a:pPr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F90BC3D-1D86-54EC-0404-A68C13DC9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22F581A-6FDF-993A-6F48-F9CB666FF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3504330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A68599-4688-F1E0-6090-131EF5BBA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Vad händer kl. 8.15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435D1A-B894-8E98-DC6D-A6209BBFC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FI" dirty="0"/>
              <a:t>Du är på plats utanför skrivsalen senast kl. 8.15</a:t>
            </a:r>
          </a:p>
          <a:p>
            <a:r>
              <a:rPr lang="sv-FI" dirty="0"/>
              <a:t>Du stänger av strömmen till din mobiltelefon</a:t>
            </a:r>
          </a:p>
          <a:p>
            <a:r>
              <a:rPr lang="sv-FI" dirty="0"/>
              <a:t>Du stänger av strömmen till din dator och håller locket öppet</a:t>
            </a:r>
          </a:p>
          <a:p>
            <a:r>
              <a:rPr lang="sv-FI" dirty="0"/>
              <a:t>Du öppnar locken till burkar du har i din matkorg</a:t>
            </a:r>
          </a:p>
          <a:p>
            <a:r>
              <a:rPr lang="sv-FI" dirty="0"/>
              <a:t>Du lyssnar tyst på instruktioner som ges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F78F034-9B41-85AA-336B-2AC837538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6137DED-C849-11C3-1F79-67B9CC9C4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282673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B84595-CAFD-2A94-0743-5C1D3D30C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 Innan du går in i salen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C330226-9831-4CB2-8C32-31C1A204A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FI" dirty="0"/>
              <a:t>Då ditt namn ropas går du fram till övervakarnas bord och </a:t>
            </a:r>
            <a:r>
              <a:rPr lang="sv-FI" b="1" dirty="0"/>
              <a:t>visar</a:t>
            </a:r>
            <a:br>
              <a:rPr lang="sv-FI" dirty="0"/>
            </a:br>
            <a:br>
              <a:rPr lang="sv-FI" dirty="0"/>
            </a:br>
            <a:r>
              <a:rPr lang="sv-FI" dirty="0"/>
              <a:t>1) att du stängt av din mobiltelefon</a:t>
            </a:r>
            <a:br>
              <a:rPr lang="sv-FI" dirty="0"/>
            </a:br>
            <a:br>
              <a:rPr lang="sv-FI" dirty="0"/>
            </a:br>
            <a:r>
              <a:rPr lang="sv-FI" dirty="0"/>
              <a:t>2) att du stängt av din dator</a:t>
            </a:r>
            <a:br>
              <a:rPr lang="sv-FI" dirty="0"/>
            </a:br>
            <a:br>
              <a:rPr lang="sv-FI" dirty="0"/>
            </a:br>
            <a:r>
              <a:rPr lang="sv-FI" dirty="0"/>
              <a:t>3) vad burkarna i din matkorg innehåller och lyfter på sakerna i den så att övervakaren kan se att du inte har något förbjudet med dig eller sådant som t.ex. behöver tejpas</a:t>
            </a:r>
          </a:p>
          <a:p>
            <a:pPr marL="0" indent="0">
              <a:buNone/>
            </a:pPr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B5B97B4-624C-9654-B9B0-6199B7D06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76F808D-CA7E-17DE-36AB-9AB985CCA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1509897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2C1610-607E-D136-6F84-8719A46D4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Då du går in i salen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010D3D-E7C7-5F5C-72A7-68C9F99BF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FI" dirty="0"/>
              <a:t>sätter du din mobiltelefon och eventuella nycklar på för dem avsedd plats (talarstolen i festsalen), mobilpark i andra salen</a:t>
            </a:r>
          </a:p>
          <a:p>
            <a:r>
              <a:rPr lang="sv-FI" dirty="0"/>
              <a:t>går till den plats som anvisas dig </a:t>
            </a:r>
            <a:r>
              <a:rPr lang="sv-FI" sz="2400" dirty="0"/>
              <a:t>(observera in- och utfartsväg om du sitter ute i kanterna och måste stiga över sladdar)</a:t>
            </a:r>
          </a:p>
          <a:p>
            <a:r>
              <a:rPr lang="sv-FI" dirty="0"/>
              <a:t>följer de instruktioner som du fått utanför salen gällande iordningställande av din provutrustning</a:t>
            </a:r>
          </a:p>
          <a:p>
            <a:endParaRPr lang="sv-FI" dirty="0"/>
          </a:p>
          <a:p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4AE9FF-CBDC-AF83-C267-2FE52059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086E770-94DD-BF19-BDD6-B48A7622A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2619183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646B53-4746-4C2B-236A-108D7C5D7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Information som ges utanför salen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C465877-A1BE-FF91-58D9-0D7482539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sv-FI" dirty="0"/>
              <a:t>Datorn avstängd, locket ner </a:t>
            </a:r>
          </a:p>
          <a:p>
            <a:pPr lvl="0" fontAlgn="base"/>
            <a:r>
              <a:rPr lang="sv-FI" dirty="0"/>
              <a:t>Koppla fast datorns elkabel till dosan på golvet </a:t>
            </a:r>
          </a:p>
          <a:p>
            <a:pPr lvl="0" fontAlgn="base"/>
            <a:r>
              <a:rPr lang="sv-FI" dirty="0"/>
              <a:t>Koppla fast nätkabeln (</a:t>
            </a:r>
            <a:r>
              <a:rPr lang="sv-FI" dirty="0" err="1"/>
              <a:t>ethernet</a:t>
            </a:r>
            <a:r>
              <a:rPr lang="sv-FI" dirty="0"/>
              <a:t>-kabel) till datorn </a:t>
            </a:r>
          </a:p>
          <a:p>
            <a:pPr lvl="0" fontAlgn="base"/>
            <a:r>
              <a:rPr lang="sv-FI" dirty="0"/>
              <a:t>Koppla hörlurar och eventuell mus till datorn  </a:t>
            </a:r>
          </a:p>
          <a:p>
            <a:endParaRPr lang="sv-FI" dirty="0"/>
          </a:p>
          <a:p>
            <a:r>
              <a:rPr lang="sv-FI" dirty="0"/>
              <a:t>Tala inte, utan vänta tyst på instruktioner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21146F-8BBE-4F91-126A-19B5B6C68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EEFE46E-0521-3F7C-6D04-4DF641316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154413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0927FA-6873-7223-6E94-5FEE3BD59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Information som ges i salen 1 - allmänt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912F49B-668E-81A2-94D4-DD3062DD0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sv-FI" dirty="0"/>
              <a:t>Läs instruktionerna i början av provet! </a:t>
            </a:r>
          </a:p>
          <a:p>
            <a:pPr lvl="0" fontAlgn="base"/>
            <a:r>
              <a:rPr lang="sv-FI" dirty="0"/>
              <a:t>Det är inte tillåtet att fråga under provets gång </a:t>
            </a:r>
          </a:p>
          <a:p>
            <a:pPr lvl="0" fontAlgn="base"/>
            <a:r>
              <a:rPr lang="sv-FI" dirty="0"/>
              <a:t>Markera vid problemsituation: lärare kommer och ger anvisningar vad du skall göra  </a:t>
            </a:r>
          </a:p>
          <a:p>
            <a:pPr fontAlgn="base"/>
            <a:r>
              <a:rPr lang="sv-FI" dirty="0"/>
              <a:t>Obs! Om kontakten till servern bryts, vänta en stund (10 sek) före du markerar!  </a:t>
            </a:r>
          </a:p>
          <a:p>
            <a:pPr lvl="0" fontAlgn="base"/>
            <a:r>
              <a:rPr lang="sv-FI" dirty="0"/>
              <a:t>Rör dig inte / sitt inte så att din skärm blir synlig för den som sitter bakom dig </a:t>
            </a:r>
          </a:p>
          <a:p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491FA2-84E9-C525-6919-8A3A2098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1278471-AA08-90F0-3A49-0A8A5109B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2025914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9A263D-0587-5C13-CFDC-4FB626DD5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8584"/>
          </a:xfrm>
        </p:spPr>
        <p:txBody>
          <a:bodyPr>
            <a:normAutofit fontScale="90000"/>
          </a:bodyPr>
          <a:lstStyle/>
          <a:p>
            <a:r>
              <a:rPr lang="sv-FI" dirty="0"/>
              <a:t>Information som ges i  2 - toalettbesök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07939D1-7D38-8EFA-D7FE-8041A166B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8436"/>
            <a:ext cx="10515600" cy="4948527"/>
          </a:xfrm>
        </p:spPr>
        <p:txBody>
          <a:bodyPr>
            <a:normAutofit fontScale="92500" lnSpcReduction="20000"/>
          </a:bodyPr>
          <a:lstStyle/>
          <a:p>
            <a:r>
              <a:rPr lang="sv-FI" sz="3000" dirty="0"/>
              <a:t>Då du önskar gå på toaletten, gör följande: </a:t>
            </a:r>
            <a:br>
              <a:rPr lang="sv-FI" sz="3000" u="sng" dirty="0"/>
            </a:br>
            <a:br>
              <a:rPr lang="sv-FI" sz="3000" u="sng" dirty="0"/>
            </a:br>
            <a:r>
              <a:rPr lang="sv-FI" sz="3000" dirty="0"/>
              <a:t>1) </a:t>
            </a:r>
            <a:r>
              <a:rPr lang="sv-FI" sz="3000" b="1" dirty="0"/>
              <a:t>Sätt på skärmsläckaren </a:t>
            </a:r>
            <a:br>
              <a:rPr lang="sv-FI" sz="3000" dirty="0"/>
            </a:br>
            <a:r>
              <a:rPr lang="sv-FI" dirty="0"/>
              <a:t>hittas under kugghjulet i övre högra hörnet: ”Lås skärmen” </a:t>
            </a:r>
            <a:br>
              <a:rPr lang="sv-FI" dirty="0"/>
            </a:br>
            <a:r>
              <a:rPr lang="sv-FI" dirty="0"/>
              <a:t>(eller fäll ner skärmen)  </a:t>
            </a:r>
            <a:br>
              <a:rPr lang="sv-FI" u="sng" dirty="0"/>
            </a:br>
            <a:br>
              <a:rPr lang="sv-FI" u="sng" dirty="0"/>
            </a:br>
            <a:r>
              <a:rPr lang="sv-FI" sz="3000" dirty="0"/>
              <a:t>2) </a:t>
            </a:r>
            <a:r>
              <a:rPr lang="sv-FI" sz="3000" b="1" dirty="0"/>
              <a:t>Markera</a:t>
            </a:r>
            <a:r>
              <a:rPr lang="sv-FI" sz="3000" dirty="0"/>
              <a:t> tydligt och högt med en </a:t>
            </a:r>
            <a:r>
              <a:rPr lang="sv-FI" sz="3000" b="1" dirty="0"/>
              <a:t>gul lapp </a:t>
            </a:r>
            <a:br>
              <a:rPr lang="sv-FI" u="sng" dirty="0"/>
            </a:br>
            <a:br>
              <a:rPr lang="sv-FI" u="sng" dirty="0"/>
            </a:br>
            <a:r>
              <a:rPr lang="sv-FI" sz="3000" dirty="0"/>
              <a:t>3) </a:t>
            </a:r>
            <a:r>
              <a:rPr lang="sv-FI" sz="3000" b="1" dirty="0"/>
              <a:t>Vänta</a:t>
            </a:r>
            <a:r>
              <a:rPr lang="sv-FI" sz="3000" dirty="0"/>
              <a:t> att du får klartecken av WC-</a:t>
            </a:r>
            <a:r>
              <a:rPr lang="sv-FI" sz="3000" dirty="0" err="1"/>
              <a:t>kustodianten</a:t>
            </a:r>
            <a:r>
              <a:rPr lang="sv-FI" sz="3000" dirty="0"/>
              <a:t> </a:t>
            </a:r>
            <a:br>
              <a:rPr lang="sv-FI" dirty="0"/>
            </a:br>
            <a:r>
              <a:rPr lang="sv-FI" sz="2600" dirty="0"/>
              <a:t>- det kan vara flera som vill gå ungefär samtidigt och övervakarna bak i salen försöker hålla en rättvis ordning på väntekön</a:t>
            </a:r>
            <a:br>
              <a:rPr lang="sv-FI" dirty="0"/>
            </a:br>
            <a:br>
              <a:rPr lang="sv-FI" dirty="0"/>
            </a:br>
            <a:r>
              <a:rPr lang="sv-FI" sz="3000" dirty="0"/>
              <a:t>4) Gå ut samma väg som du kom till din plats utan att se dig omkring</a:t>
            </a:r>
            <a:br>
              <a:rPr lang="sv-FI" dirty="0"/>
            </a:br>
            <a:br>
              <a:rPr lang="sv-FI" dirty="0"/>
            </a:br>
            <a:r>
              <a:rPr lang="sv-FI" dirty="0"/>
              <a:t>5) Passa på att också sträcka på dig ordentligt</a:t>
            </a:r>
            <a:br>
              <a:rPr lang="sv-FI" dirty="0"/>
            </a:br>
            <a:endParaRPr lang="sv-FI" dirty="0"/>
          </a:p>
          <a:p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9D46796-67BF-863F-58B2-51B740E35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7FA5F55-D071-13D4-564A-EAADCEBEE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4166595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AB74F4-76E7-6AA0-6528-F657E4BE3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420"/>
          </a:xfrm>
        </p:spPr>
        <p:txBody>
          <a:bodyPr>
            <a:normAutofit fontScale="90000"/>
          </a:bodyPr>
          <a:lstStyle/>
          <a:p>
            <a:r>
              <a:rPr lang="sv-FI" dirty="0"/>
              <a:t>Information som ges i salen 3 – utförande av provet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773ED3-9EC5-71D4-4D9E-9D1201D6A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66982"/>
            <a:ext cx="11076709" cy="4809981"/>
          </a:xfrm>
        </p:spPr>
        <p:txBody>
          <a:bodyPr>
            <a:normAutofit lnSpcReduction="10000"/>
          </a:bodyPr>
          <a:lstStyle/>
          <a:p>
            <a:pPr lvl="0" fontAlgn="base"/>
            <a:r>
              <a:rPr lang="sv-FI" sz="3000" dirty="0"/>
              <a:t>Det är tillåtet att öka teckenstorleken </a:t>
            </a:r>
            <a:br>
              <a:rPr lang="sv-FI" dirty="0"/>
            </a:br>
            <a:r>
              <a:rPr lang="sv-FI" sz="2400" i="1" dirty="0"/>
              <a:t>Övervakarna har rätt att ingripa ifall de anser att teckenstorleken kan medföra avsiktligt eller oavsiktligt fusk. </a:t>
            </a:r>
          </a:p>
          <a:p>
            <a:pPr lvl="0" fontAlgn="base"/>
            <a:r>
              <a:rPr lang="sv-FI" dirty="0"/>
              <a:t>Dokument som skapas i något program </a:t>
            </a:r>
            <a:br>
              <a:rPr lang="sv-FI" dirty="0"/>
            </a:br>
            <a:r>
              <a:rPr lang="sv-FI" sz="2400" dirty="0"/>
              <a:t>(t.ex. </a:t>
            </a:r>
            <a:r>
              <a:rPr lang="sv-FI" sz="2400" dirty="0" err="1"/>
              <a:t>Collabora</a:t>
            </a:r>
            <a:r>
              <a:rPr lang="sv-FI" sz="2400" dirty="0"/>
              <a:t>, TI-</a:t>
            </a:r>
            <a:r>
              <a:rPr lang="sv-FI" sz="2400" dirty="0" err="1"/>
              <a:t>Nspire</a:t>
            </a:r>
            <a:r>
              <a:rPr lang="sv-FI" sz="2400" dirty="0"/>
              <a:t>, </a:t>
            </a:r>
            <a:r>
              <a:rPr lang="sv-FI" sz="2400" dirty="0" err="1"/>
              <a:t>Geogebra</a:t>
            </a:r>
            <a:r>
              <a:rPr lang="sv-FI" sz="2400" dirty="0"/>
              <a:t>..)</a:t>
            </a:r>
            <a:r>
              <a:rPr lang="sv-FI" dirty="0"/>
              <a:t> bör </a:t>
            </a:r>
            <a:r>
              <a:rPr lang="sv-FI" u="sng" dirty="0"/>
              <a:t>sparas</a:t>
            </a:r>
            <a:r>
              <a:rPr lang="sv-FI" dirty="0"/>
              <a:t> med jämnamellanrum. </a:t>
            </a:r>
            <a:r>
              <a:rPr lang="sv-FI" sz="2400" i="1" dirty="0"/>
              <a:t>De sparas inte automatiskt.  </a:t>
            </a:r>
          </a:p>
          <a:p>
            <a:pPr lvl="0" fontAlgn="base"/>
            <a:r>
              <a:rPr lang="sv-FI" dirty="0"/>
              <a:t>Följ provets instruktioner </a:t>
            </a:r>
            <a:br>
              <a:rPr lang="sv-FI" dirty="0"/>
            </a:br>
            <a:r>
              <a:rPr lang="sv-FI" dirty="0"/>
              <a:t>- gällande antal frågor du ska besvara</a:t>
            </a:r>
            <a:br>
              <a:rPr lang="sv-FI" dirty="0"/>
            </a:br>
            <a:r>
              <a:rPr lang="sv-FI" dirty="0"/>
              <a:t>- eventuella instruktioner gällande svarets maximilängd</a:t>
            </a:r>
            <a:br>
              <a:rPr lang="sv-FI" dirty="0"/>
            </a:br>
            <a:r>
              <a:rPr lang="sv-FI" sz="2400" i="1" dirty="0"/>
              <a:t>Var noggrann med att kontrollera om en eventuell maximal svarslängd gäller antal ord eller tecken.  Provsystemet räknar antalet tecken.   </a:t>
            </a:r>
          </a:p>
          <a:p>
            <a:pPr fontAlgn="base"/>
            <a:r>
              <a:rPr lang="sv-FI" dirty="0"/>
              <a:t>Om du besvarat för många frågor, kom ihåg att helt radera det eller de svar som INTE ska bedömas.</a:t>
            </a:r>
          </a:p>
          <a:p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7A55B0-C0AF-5173-9242-574BABAFC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4C85BC-EEF1-19CF-1093-5AA049F59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620948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46E202-6EF5-44F6-58CB-E52020FAE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Information som ges i salen 4 - avlyssningar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267966-C36B-5104-5C9D-2FCF57DA0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buNone/>
            </a:pPr>
            <a:r>
              <a:rPr lang="sv-FI" sz="3200" b="1" dirty="0"/>
              <a:t>SPRÅK/ANDRA ÄMNEN MED AVLYSSNINGSUPPGIFT:</a:t>
            </a:r>
            <a:r>
              <a:rPr lang="sv-FI" sz="3200" dirty="0"/>
              <a:t> </a:t>
            </a:r>
            <a:br>
              <a:rPr lang="sv-FI" sz="3200" dirty="0"/>
            </a:br>
            <a:endParaRPr lang="sv-FI" sz="3200" dirty="0"/>
          </a:p>
          <a:p>
            <a:pPr fontAlgn="base"/>
            <a:r>
              <a:rPr lang="sv-FI" b="1" dirty="0"/>
              <a:t>Obs! Om inspelningen inte hörs</a:t>
            </a:r>
            <a:r>
              <a:rPr lang="sv-FI" dirty="0"/>
              <a:t> (trots att </a:t>
            </a:r>
            <a:r>
              <a:rPr lang="sv-FI" dirty="0" err="1"/>
              <a:t>ljudtestet</a:t>
            </a:r>
            <a:r>
              <a:rPr lang="sv-FI" dirty="0"/>
              <a:t> fungerat), </a:t>
            </a:r>
            <a:br>
              <a:rPr lang="sv-FI" dirty="0"/>
            </a:br>
            <a:br>
              <a:rPr lang="sv-FI" dirty="0"/>
            </a:br>
            <a:r>
              <a:rPr lang="sv-FI" dirty="0"/>
              <a:t>&gt; ta kontakt med övervakaren genom att sätta upp handen och </a:t>
            </a:r>
            <a:br>
              <a:rPr lang="sv-FI" dirty="0"/>
            </a:br>
            <a:br>
              <a:rPr lang="sv-FI" dirty="0"/>
            </a:br>
            <a:r>
              <a:rPr lang="sv-FI" dirty="0"/>
              <a:t>&gt; </a:t>
            </a:r>
            <a:r>
              <a:rPr lang="sv-FI" b="1" dirty="0"/>
              <a:t>gå inte vidare</a:t>
            </a:r>
            <a:r>
              <a:rPr lang="sv-FI" dirty="0"/>
              <a:t> i provet förrän övervakaren ger lov</a:t>
            </a:r>
          </a:p>
          <a:p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2FBC8A8-6C89-7250-81AD-C9D8BCBC5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155363A-F65D-027A-69DC-05CE2E0A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3076911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37033D-B366-85D1-A58E-EFD51EF00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Vad händer efter informationsgivandet?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A2B576-B993-0E53-C9B4-B6BE0AD37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FI" dirty="0"/>
              <a:t>Du bes öppna Abitti2-applikationen</a:t>
            </a:r>
          </a:p>
          <a:p>
            <a:r>
              <a:rPr lang="sv-FI" dirty="0"/>
              <a:t>Du väljer den server du blir tilldelad</a:t>
            </a:r>
          </a:p>
          <a:p>
            <a:r>
              <a:rPr lang="sv-FI" dirty="0"/>
              <a:t>Du skriver in ditt Förnamn och Efternamn samt socialskyddssignum i de fält som är avsedda för dem</a:t>
            </a:r>
          </a:p>
          <a:p>
            <a:r>
              <a:rPr lang="sv-FI" dirty="0"/>
              <a:t>Du går till val av prov: ”Jag utför studentprovet på svenska”</a:t>
            </a:r>
          </a:p>
          <a:p>
            <a:r>
              <a:rPr lang="sv-FI" dirty="0"/>
              <a:t>Du kontrollerar att det prov som föreslås för dig är det rätta – om inte, kontakta övervakare genom att markera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1EB4598-6467-556F-B0E0-F150425D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CD58B75-14B1-5A09-F2EF-048F21861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3008965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936BAD-29B3-8BC4-213C-1CED876FB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Identifiering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4C97A0-8ABC-85A6-86FA-B068EBA82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FI" dirty="0"/>
              <a:t>En övervakare kommer till dig och ger dig ett nyckeltal bestående av </a:t>
            </a:r>
            <a:r>
              <a:rPr lang="sv-FI" b="1" dirty="0"/>
              <a:t>fyra siffror </a:t>
            </a:r>
            <a:br>
              <a:rPr lang="sv-FI" b="1" dirty="0"/>
            </a:br>
            <a:endParaRPr lang="sv-FI" b="1" dirty="0"/>
          </a:p>
          <a:p>
            <a:r>
              <a:rPr lang="sv-FI" dirty="0"/>
              <a:t>Övervakaren ger dig bekräftelsekoden som består av </a:t>
            </a:r>
            <a:r>
              <a:rPr lang="sv-FI" b="1" dirty="0"/>
              <a:t>två bokstäver </a:t>
            </a:r>
            <a:r>
              <a:rPr lang="sv-FI" dirty="0"/>
              <a:t>som bestäms av din födelsedag (datumets två första siffror)</a:t>
            </a:r>
          </a:p>
          <a:p>
            <a:pPr marL="0" indent="0">
              <a:buNone/>
            </a:pPr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C6BD24-6B2E-2858-F30C-923072160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B50F25F-9F13-51CA-57C6-7B7A7C794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644413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8984C2-AE93-2B59-26BF-5701F059D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Testning av ljud och utdelning av näsdukar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AF09D3-0F3E-3FDB-2C83-E7A9403E5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FI" dirty="0"/>
              <a:t>Utför </a:t>
            </a:r>
            <a:r>
              <a:rPr lang="sv-FI" dirty="0" err="1"/>
              <a:t>ljudtestet</a:t>
            </a:r>
            <a:r>
              <a:rPr lang="sv-FI" dirty="0"/>
              <a:t> – markera ifall du har problem</a:t>
            </a:r>
          </a:p>
          <a:p>
            <a:r>
              <a:rPr lang="sv-FI" dirty="0"/>
              <a:t>Kontrollera att det kommer ström till din dator</a:t>
            </a:r>
          </a:p>
          <a:p>
            <a:pPr marL="0" indent="0">
              <a:buNone/>
            </a:pPr>
            <a:endParaRPr lang="sv-FI" dirty="0"/>
          </a:p>
          <a:p>
            <a:r>
              <a:rPr lang="sv-FI" dirty="0"/>
              <a:t>Sätt upp handen om du vill ha näsdukar</a:t>
            </a:r>
            <a:br>
              <a:rPr lang="sv-FI" dirty="0"/>
            </a:br>
            <a:r>
              <a:rPr lang="sv-FI" dirty="0"/>
              <a:t>(du får inte ha med dig något slag av papper till skrivsalen)</a:t>
            </a:r>
          </a:p>
          <a:p>
            <a:endParaRPr lang="sv-FI" dirty="0"/>
          </a:p>
          <a:p>
            <a:r>
              <a:rPr lang="sv-FI" dirty="0"/>
              <a:t>Vänta lugnt på att provet inleds (i allmänhet exakt kl. 9.00)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FFDDAAD-ACC8-256D-7223-ACB5613A9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D210656-8EE2-05AD-D974-38EBE9B1F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1712182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37F3F6-3E12-6608-648A-04798F2F2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Utför delar av övningsprovet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A561C9-C3D6-50AA-EBDB-21E86A2AE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FI" dirty="0"/>
              <a:t>Kolla att ljudfiler i provet hörs</a:t>
            </a:r>
          </a:p>
          <a:p>
            <a:r>
              <a:rPr lang="sv-FI" dirty="0"/>
              <a:t>Svara på några frågor</a:t>
            </a:r>
          </a:p>
          <a:p>
            <a:r>
              <a:rPr lang="sv-FI" dirty="0"/>
              <a:t>Öppna och använd program som du kommer att använda i prov som du avlägger – spara och kryssa bort; </a:t>
            </a:r>
            <a:br>
              <a:rPr lang="sv-FI" dirty="0"/>
            </a:br>
            <a:r>
              <a:rPr lang="sv-FI" dirty="0"/>
              <a:t>&gt; Var hittar </a:t>
            </a:r>
            <a:r>
              <a:rPr lang="sv-FI"/>
              <a:t>du programfilerna?</a:t>
            </a:r>
            <a:br>
              <a:rPr lang="sv-FI" dirty="0"/>
            </a:br>
            <a:r>
              <a:rPr lang="sv-FI" dirty="0"/>
              <a:t>= Under de fyra strecken uppe till vänster (bredvid programlistan)</a:t>
            </a:r>
          </a:p>
          <a:p>
            <a:r>
              <a:rPr lang="sv-FI" dirty="0"/>
              <a:t>Släck skärmen</a:t>
            </a:r>
          </a:p>
          <a:p>
            <a:r>
              <a:rPr lang="sv-FI" dirty="0"/>
              <a:t>Ta en skärmdump och bifoga den till en uppgift</a:t>
            </a:r>
          </a:p>
          <a:p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3A5D785-E4B4-55DE-5B5F-ABC945B39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F914FB4-785D-CD35-A95A-ECC6E5F3D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3141595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C4CEC0-8394-2225-FC84-22C59EF4A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6219"/>
          </a:xfrm>
        </p:spPr>
        <p:txBody>
          <a:bodyPr>
            <a:normAutofit fontScale="90000"/>
          </a:bodyPr>
          <a:lstStyle/>
          <a:p>
            <a:r>
              <a:rPr lang="sv-FI" dirty="0"/>
              <a:t>Att avsluta provet (1)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9BEB2D-90FF-F6F0-A1D3-563E47AA7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6146"/>
            <a:ext cx="10515600" cy="4920817"/>
          </a:xfrm>
        </p:spPr>
        <p:txBody>
          <a:bodyPr>
            <a:normAutofit fontScale="92500" lnSpcReduction="20000"/>
          </a:bodyPr>
          <a:lstStyle/>
          <a:p>
            <a:pPr lvl="0" fontAlgn="base"/>
            <a:r>
              <a:rPr lang="sv-FI" dirty="0"/>
              <a:t>Det går inte att avsluta provet innan kl. 12.00</a:t>
            </a:r>
            <a:br>
              <a:rPr lang="sv-FI" dirty="0"/>
            </a:br>
            <a:endParaRPr lang="sv-FI" dirty="0"/>
          </a:p>
          <a:p>
            <a:pPr lvl="0" fontAlgn="base"/>
            <a:r>
              <a:rPr lang="sv-FI" dirty="0"/>
              <a:t>Då du är klar med provet </a:t>
            </a:r>
            <a:br>
              <a:rPr lang="sv-FI" dirty="0"/>
            </a:br>
            <a:br>
              <a:rPr lang="sv-FI" dirty="0"/>
            </a:br>
            <a:r>
              <a:rPr lang="sv-FI" dirty="0"/>
              <a:t>&gt; läs provanvisningarna ännu en gång</a:t>
            </a:r>
            <a:br>
              <a:rPr lang="sv-FI" dirty="0"/>
            </a:br>
            <a:br>
              <a:rPr lang="sv-FI" dirty="0"/>
            </a:br>
            <a:r>
              <a:rPr lang="sv-FI" dirty="0"/>
              <a:t>&gt; kontrollera dina svar genom att klicka på knappen ”Kontrollera dina svar” i nedre kanten av provsidan </a:t>
            </a:r>
            <a:br>
              <a:rPr lang="sv-FI" dirty="0"/>
            </a:br>
            <a:br>
              <a:rPr lang="sv-FI" dirty="0"/>
            </a:br>
            <a:r>
              <a:rPr lang="sv-FI" dirty="0"/>
              <a:t>&gt; kontrollera att du besvarat alla frågor (och raderat uppgifter som inte skall bedömas)</a:t>
            </a:r>
            <a:br>
              <a:rPr lang="sv-FI" dirty="0"/>
            </a:br>
            <a:endParaRPr lang="sv-FI" dirty="0"/>
          </a:p>
          <a:p>
            <a:pPr lvl="0" fontAlgn="base"/>
            <a:r>
              <a:rPr lang="sv-FI" dirty="0"/>
              <a:t>Längst ner på kontrollsidan kan du sedan avsluta provet genom att klicka på </a:t>
            </a:r>
            <a:r>
              <a:rPr lang="sv-FI" b="1" dirty="0"/>
              <a:t>”Avsluta provet”</a:t>
            </a:r>
          </a:p>
          <a:p>
            <a:pPr lvl="0" fontAlgn="base"/>
            <a:r>
              <a:rPr lang="sv-FI" dirty="0"/>
              <a:t>Stäng provsystemet</a:t>
            </a:r>
          </a:p>
          <a:p>
            <a:pPr lvl="0" fontAlgn="base"/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89ADED-3617-A465-21FE-C83CA95B1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203499F-7D83-A9C9-4CC5-F4CD7EA28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1356199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F88B8B-794A-2E4C-C859-DE64D4DF9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Efter att du stängt provsystemet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4074891-E20E-CAA7-29D3-5AEC117B8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690"/>
            <a:ext cx="10515600" cy="4961659"/>
          </a:xfrm>
        </p:spPr>
        <p:txBody>
          <a:bodyPr>
            <a:normAutofit fontScale="85000" lnSpcReduction="10000"/>
          </a:bodyPr>
          <a:lstStyle/>
          <a:p>
            <a:pPr lvl="0" fontAlgn="base"/>
            <a:r>
              <a:rPr lang="sv-FI" dirty="0"/>
              <a:t>Ta </a:t>
            </a:r>
            <a:r>
              <a:rPr lang="sv-FI" u="sng" dirty="0"/>
              <a:t>försiktigt</a:t>
            </a:r>
            <a:r>
              <a:rPr lang="sv-FI" dirty="0"/>
              <a:t> loss strömkabeln och nätkabeln </a:t>
            </a:r>
            <a:br>
              <a:rPr lang="sv-FI" dirty="0"/>
            </a:br>
            <a:br>
              <a:rPr lang="sv-FI" dirty="0"/>
            </a:br>
            <a:r>
              <a:rPr lang="sv-FI" sz="2400" dirty="0"/>
              <a:t>genom att trycka upp clipset under nätkabelingången och</a:t>
            </a:r>
            <a:br>
              <a:rPr lang="sv-FI" sz="2400" dirty="0"/>
            </a:br>
            <a:r>
              <a:rPr lang="sv-FI" sz="2400" dirty="0"/>
              <a:t>svänga anslutningen lite neråt så att du obehindrat kan dra ut kabeln</a:t>
            </a:r>
            <a:endParaRPr lang="sv-FI" dirty="0"/>
          </a:p>
          <a:p>
            <a:pPr lvl="0" fontAlgn="base"/>
            <a:r>
              <a:rPr lang="sv-FI" dirty="0"/>
              <a:t>Skriv för- och efternamn på alla konceptpapper du använt</a:t>
            </a:r>
          </a:p>
          <a:p>
            <a:pPr lvl="0" fontAlgn="base"/>
            <a:r>
              <a:rPr lang="sv-FI" dirty="0"/>
              <a:t>Kolla att det är tomt vid </a:t>
            </a:r>
            <a:r>
              <a:rPr lang="sv-FI" dirty="0" err="1"/>
              <a:t>kustodiantbord</a:t>
            </a:r>
            <a:r>
              <a:rPr lang="sv-FI" dirty="0"/>
              <a:t> 1</a:t>
            </a:r>
            <a:br>
              <a:rPr lang="sv-FI" dirty="0"/>
            </a:br>
            <a:r>
              <a:rPr lang="sv-FI" dirty="0"/>
              <a:t>Obs! </a:t>
            </a:r>
            <a:r>
              <a:rPr lang="sv-FI" u="sng" dirty="0"/>
              <a:t>En skribent åt gången kan lämna upp sina papper</a:t>
            </a:r>
            <a:br>
              <a:rPr lang="sv-FI" dirty="0"/>
            </a:br>
            <a:br>
              <a:rPr lang="sv-FI" dirty="0"/>
            </a:br>
            <a:r>
              <a:rPr lang="sv-FI" dirty="0">
                <a:solidFill>
                  <a:schemeClr val="accent2">
                    <a:lumMod val="75000"/>
                  </a:schemeClr>
                </a:solidFill>
              </a:rPr>
              <a:t>&gt; Stig upp och gå längs med någon huvudgång och</a:t>
            </a:r>
            <a:br>
              <a:rPr lang="sv-FI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sv-FI" dirty="0">
                <a:solidFill>
                  <a:schemeClr val="accent2">
                    <a:lumMod val="75000"/>
                  </a:schemeClr>
                </a:solidFill>
              </a:rPr>
              <a:t>lämna in </a:t>
            </a:r>
            <a:r>
              <a:rPr lang="sv-FI" u="sng" dirty="0">
                <a:solidFill>
                  <a:schemeClr val="accent2">
                    <a:lumMod val="75000"/>
                  </a:schemeClr>
                </a:solidFill>
              </a:rPr>
              <a:t>din </a:t>
            </a:r>
            <a:r>
              <a:rPr lang="sv-FI" b="1" u="sng" dirty="0">
                <a:solidFill>
                  <a:schemeClr val="accent2">
                    <a:lumMod val="75000"/>
                  </a:schemeClr>
                </a:solidFill>
              </a:rPr>
              <a:t>nummerlapp</a:t>
            </a:r>
            <a:r>
              <a:rPr lang="sv-FI" u="sng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sv-FI" b="1" u="sng" dirty="0">
                <a:solidFill>
                  <a:schemeClr val="accent2">
                    <a:lumMod val="75000"/>
                  </a:schemeClr>
                </a:solidFill>
              </a:rPr>
              <a:t>dina koncept</a:t>
            </a:r>
            <a:r>
              <a:rPr lang="sv-FI" u="sng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sv-FI" b="1" u="sng" dirty="0">
                <a:solidFill>
                  <a:schemeClr val="accent2">
                    <a:lumMod val="75000"/>
                  </a:schemeClr>
                </a:solidFill>
              </a:rPr>
              <a:t>tomma papper </a:t>
            </a:r>
            <a:r>
              <a:rPr lang="sv-FI" u="sng" dirty="0">
                <a:solidFill>
                  <a:schemeClr val="accent2">
                    <a:lumMod val="75000"/>
                  </a:schemeClr>
                </a:solidFill>
              </a:rPr>
              <a:t>och </a:t>
            </a:r>
            <a:r>
              <a:rPr lang="sv-FI" b="1" u="sng" dirty="0">
                <a:solidFill>
                  <a:schemeClr val="accent2">
                    <a:lumMod val="75000"/>
                  </a:schemeClr>
                </a:solidFill>
              </a:rPr>
              <a:t>den gula lappen</a:t>
            </a:r>
            <a:endParaRPr lang="sv-FI" dirty="0">
              <a:solidFill>
                <a:schemeClr val="accent2">
                  <a:lumMod val="75000"/>
                </a:schemeClr>
              </a:solidFill>
            </a:endParaRPr>
          </a:p>
          <a:p>
            <a:pPr lvl="0" fontAlgn="base"/>
            <a:r>
              <a:rPr lang="sv-FI" dirty="0"/>
              <a:t>Gå tillbaka till din plats, ta datorn och övriga tillbehör (också din telefon och eventuella nycklar) och lämna skrivsalen – bli inte utanför och stör, utan gå ut</a:t>
            </a:r>
          </a:p>
          <a:p>
            <a:pPr lvl="0" fontAlgn="base"/>
            <a:r>
              <a:rPr lang="sv-FI" dirty="0"/>
              <a:t>Kom ihåg att det kan störa examinander som ännu utför sitt prov speciellt i festsalen om du samtalar högt i t.ex. stora aulan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D74E3F3-8622-6B7E-D9D2-D71C76840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E61284F-4E72-350A-69BC-C3D49DDF4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3909685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669C53-0333-8F3E-8644-32313BFEC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Efter provet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6CA7E49-7264-62C4-F526-74A579B80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8582"/>
            <a:ext cx="10515600" cy="4708381"/>
          </a:xfrm>
        </p:spPr>
        <p:txBody>
          <a:bodyPr>
            <a:normAutofit fontScale="92500" lnSpcReduction="10000"/>
          </a:bodyPr>
          <a:lstStyle/>
          <a:p>
            <a:r>
              <a:rPr lang="sv-FI" dirty="0"/>
              <a:t>Studentexamensnämnden publicerar på sin webbplats</a:t>
            </a:r>
            <a:br>
              <a:rPr lang="sv-FI" dirty="0"/>
            </a:br>
            <a:r>
              <a:rPr lang="sv-FI" dirty="0">
                <a:hlinkClick r:id="rId2"/>
              </a:rPr>
              <a:t>https://www.ylioppilastutkinto.fi/sv/utforandet-av-examen/beskrivningar-av-goda-svar</a:t>
            </a:r>
            <a:r>
              <a:rPr lang="sv-FI" dirty="0"/>
              <a:t> </a:t>
            </a:r>
            <a:br>
              <a:rPr lang="sv-FI" dirty="0"/>
            </a:br>
            <a:br>
              <a:rPr lang="sv-FI" dirty="0"/>
            </a:br>
            <a:r>
              <a:rPr lang="sv-FI" dirty="0"/>
              <a:t>- </a:t>
            </a:r>
            <a:r>
              <a:rPr lang="sv-FI" b="1" dirty="0"/>
              <a:t>preliminära</a:t>
            </a:r>
            <a:r>
              <a:rPr lang="sv-FI" dirty="0"/>
              <a:t> ”Beskrivningar av goda svar” </a:t>
            </a:r>
            <a:br>
              <a:rPr lang="sv-FI" dirty="0"/>
            </a:br>
            <a:r>
              <a:rPr lang="sv-FI" dirty="0"/>
              <a:t>efter kl. 17.15 (eller då provet avslutats i samtliga gymnasier)</a:t>
            </a:r>
            <a:br>
              <a:rPr lang="sv-FI" dirty="0"/>
            </a:br>
            <a:br>
              <a:rPr lang="sv-FI" dirty="0"/>
            </a:br>
            <a:r>
              <a:rPr lang="sv-FI" dirty="0"/>
              <a:t>- </a:t>
            </a:r>
            <a:r>
              <a:rPr lang="sv-FI" b="1" dirty="0"/>
              <a:t>slutliga</a:t>
            </a:r>
            <a:r>
              <a:rPr lang="sv-FI" dirty="0"/>
              <a:t> ”Beskrivningar av goda svar” samtidigt som nämnden publicerar examensresultaten</a:t>
            </a:r>
          </a:p>
          <a:p>
            <a:r>
              <a:rPr lang="sv-FI" dirty="0"/>
              <a:t>Efter publiceringen av examensresultaten har examinanden möjlighet att mot en avgift inom 2 veckor be om omprövning av sina provsvar på</a:t>
            </a:r>
            <a:br>
              <a:rPr lang="sv-FI" dirty="0"/>
            </a:br>
            <a:r>
              <a:rPr lang="sv-FI" dirty="0">
                <a:hlinkClick r:id="rId3"/>
              </a:rPr>
              <a:t>https://www.ylioppilastutkinto.fi/sv/webbtjanster/begaran-om-omprovning</a:t>
            </a:r>
            <a:r>
              <a:rPr lang="sv-FI" dirty="0"/>
              <a:t> 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6661F4-62FE-5AF0-3097-D286F2389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C36C-3773-4E85-8AE1-837957D475C2}" type="datetime1">
              <a:rPr lang="sv-FI" smtClean="0"/>
              <a:t>11-09-2026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D22E17-9FD6-B6C9-B7D5-9A695FAC8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Tom Nyman, Borgå Gymnasium</a:t>
            </a:r>
          </a:p>
        </p:txBody>
      </p:sp>
    </p:spTree>
    <p:extLst>
      <p:ext uri="{BB962C8B-B14F-4D97-AF65-F5344CB8AC3E}">
        <p14:creationId xmlns:p14="http://schemas.microsoft.com/office/powerpoint/2010/main" val="333154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1374</Words>
  <Application>Microsoft Office PowerPoint</Application>
  <PresentationFormat>Widescreen</PresentationFormat>
  <Paragraphs>111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Office-tema</vt:lpstr>
      <vt:lpstr>Studentskrivningar</vt:lpstr>
      <vt:lpstr>Att tänka på hemma</vt:lpstr>
      <vt:lpstr>Vad händer kl. 8.15</vt:lpstr>
      <vt:lpstr> Innan du går in i salen</vt:lpstr>
      <vt:lpstr>Då du går in i salen</vt:lpstr>
      <vt:lpstr>Information som ges utanför salen</vt:lpstr>
      <vt:lpstr>Information som ges i salen 1 - allmänt</vt:lpstr>
      <vt:lpstr>Information som ges i  2 - toalettbesök</vt:lpstr>
      <vt:lpstr>Information som ges i salen 3 – utförande av provet</vt:lpstr>
      <vt:lpstr>Information som ges i salen 4 - avlyssningar</vt:lpstr>
      <vt:lpstr>Vad händer efter informationsgivandet?</vt:lpstr>
      <vt:lpstr>Identifiering</vt:lpstr>
      <vt:lpstr>Testning av ljud och utdelning av näsdukar</vt:lpstr>
      <vt:lpstr>Utför delar av övningsprovet</vt:lpstr>
      <vt:lpstr>Att avsluta provet (1)</vt:lpstr>
      <vt:lpstr>Efter att du stängt provsystemet</vt:lpstr>
      <vt:lpstr>Efter provet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Nyman Tom</dc:creator>
  <cp:lastModifiedBy>Nyman Tom</cp:lastModifiedBy>
  <cp:revision>2</cp:revision>
  <dcterms:created xsi:type="dcterms:W3CDTF">2026-09-08T06:51:44Z</dcterms:created>
  <dcterms:modified xsi:type="dcterms:W3CDTF">2026-09-11T11:30:39Z</dcterms:modified>
</cp:coreProperties>
</file>